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75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02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32A75CF-AF06-42BD-A618-E324C072DD8D}" type="datetimeFigureOut">
              <a:rPr lang="en-US" smtClean="0"/>
              <a:t>3/28/2025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8FD20F-AB88-4D46-9EAD-797DAFBC70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13751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D8FD20F-AB88-4D46-9EAD-797DAFBC7092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5572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089595-25AF-C844-193F-3ADFD2D2F8D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F335810-0249-20EA-35DA-B492893439C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69E6F2-76F0-75ED-0255-1A2C0DA301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FFA22B-DCC5-4082-9CD0-C000B721E292}" type="datetimeFigureOut">
              <a:rPr lang="en-US" smtClean="0"/>
              <a:t>3/28/2025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65AE3C-72DF-A890-FDCE-BD9B7B17B3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6F2CF5-0FA2-8D21-A085-588AC87A74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0A707-7C0E-41BC-B496-35E9A68B95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05293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024E38-2BFA-DC59-E3D7-B9E135AE63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8690B94-7D38-52B3-6CB3-A4CD3FC3E63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57FFF8-B97E-B616-E3D0-9AC38BF6CE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FFA22B-DCC5-4082-9CD0-C000B721E292}" type="datetimeFigureOut">
              <a:rPr lang="en-US" smtClean="0"/>
              <a:t>3/28/2025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0E682D-1DBD-30A5-C5F0-3020B50653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8F5763-1069-6E0F-E33C-6AA5E7BF92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0A707-7C0E-41BC-B496-35E9A68B95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10334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1497FB1-5FD2-A0AA-ECB5-52A9E419DEB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EEAA9E3-B396-BBD2-F605-24D49E6481F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B3B9F3-8520-6671-7779-7301A131FF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FFA22B-DCC5-4082-9CD0-C000B721E292}" type="datetimeFigureOut">
              <a:rPr lang="en-US" smtClean="0"/>
              <a:t>3/28/2025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879D43-F4C0-4874-0442-DB3A029A7D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394DF9-D826-E2B6-0209-A667E2B90B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0A707-7C0E-41BC-B496-35E9A68B95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84636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B9D118-D191-420B-9427-3402B6E909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055A0F-5DBD-B481-01DD-D9E2C45333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56FD87-1FC6-CF0A-F7C1-0BE249DBB8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FFA22B-DCC5-4082-9CD0-C000B721E292}" type="datetimeFigureOut">
              <a:rPr lang="en-US" smtClean="0"/>
              <a:t>3/28/2025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064E5A-C262-18EF-4923-A83A4DE3DC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535405-2088-07A5-AE27-FC4E27A30F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0A707-7C0E-41BC-B496-35E9A68B95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71374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DBCB79-4B3C-057C-9D5D-272D28087E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864DA8E-9FDE-55DE-A28A-DFB5B8E71C5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64F86F-3A8F-8E7E-3622-4CE10C4CE8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FFA22B-DCC5-4082-9CD0-C000B721E292}" type="datetimeFigureOut">
              <a:rPr lang="en-US" smtClean="0"/>
              <a:t>3/28/2025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B8A933-956F-8501-CBC7-9A69E32DE1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85D104-1E98-97F7-549D-2410D8FADE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0A707-7C0E-41BC-B496-35E9A68B95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7311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C43A1A-D07A-A8F0-B459-400229307D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01336C-CB75-BE50-EF06-04855114A57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4E62B2A-952D-3B11-E08B-ECF2882BEB1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71A309D-000A-7F3C-CAFB-2032E5665C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FFA22B-DCC5-4082-9CD0-C000B721E292}" type="datetimeFigureOut">
              <a:rPr lang="en-US" smtClean="0"/>
              <a:t>3/28/2025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D16AF8B-08CE-E479-3B01-0782718E34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A996BB-2844-A3F4-106C-097BEF3212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0A707-7C0E-41BC-B496-35E9A68B95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8977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F83459-FCB2-DDFB-621F-1B2E359F7F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E2ED41C-1DEA-D92C-7C1B-48B67A3E56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697A519-2D9C-AFF3-4344-AD8E512C255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0936E65-8FE6-BE17-7F9B-9DC96E0D233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1221A7C-49D9-BC6C-78A1-8C67ACF5307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2C30A77-BA6B-FF75-F369-403217E185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FFA22B-DCC5-4082-9CD0-C000B721E292}" type="datetimeFigureOut">
              <a:rPr lang="en-US" smtClean="0"/>
              <a:t>3/28/2025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98C4B2D-FD51-E306-02F8-36A3ED5CBA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6138BBA-CD01-A46E-A5C4-C0DD7A8C1B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0A707-7C0E-41BC-B496-35E9A68B95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78541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C3E8ED-9F03-B725-2E70-9970165B1C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EDAFE89-94DD-6FD4-8CFE-99FA3EFA23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FFA22B-DCC5-4082-9CD0-C000B721E292}" type="datetimeFigureOut">
              <a:rPr lang="en-US" smtClean="0"/>
              <a:t>3/28/2025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4953CC6-A5B0-C98F-706D-50659CBACB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E623C3C-D3C1-BD58-2FA0-F610EC340D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0A707-7C0E-41BC-B496-35E9A68B95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15250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DCF76CA-6402-8EA5-2B21-34491784CD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FFA22B-DCC5-4082-9CD0-C000B721E292}" type="datetimeFigureOut">
              <a:rPr lang="en-US" smtClean="0"/>
              <a:t>3/28/2025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E2E0E8A-08C8-213D-A64E-1FBB489D12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C8A7C7-3C98-63BA-24A7-DA67FF8699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0A707-7C0E-41BC-B496-35E9A68B95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89793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63DE47-F66D-7BD1-7C5C-EA0B350B66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CD87AE-C022-2133-F5EF-605B52F8B0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CD62BC5-A8CF-F2E2-008A-4F2751C99BB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E1369DC-0B2C-728F-AD4F-84EAAD1E71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FFA22B-DCC5-4082-9CD0-C000B721E292}" type="datetimeFigureOut">
              <a:rPr lang="en-US" smtClean="0"/>
              <a:t>3/28/2025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CCEC8CF-AFC4-B110-A4DC-0FCF0A4542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7434A4C-F263-589C-8A9F-57F36E7FAE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0A707-7C0E-41BC-B496-35E9A68B95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22607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351666-05AB-B62A-8A5E-3226EC953C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31B8966-7121-AA16-0135-7D71A7A6084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A2D8946-D6B7-890D-98A2-54EA7D74D06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E7FF450-EC90-0554-45F3-69B60EC7A0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FFA22B-DCC5-4082-9CD0-C000B721E292}" type="datetimeFigureOut">
              <a:rPr lang="en-US" smtClean="0"/>
              <a:t>3/28/2025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56DAB85-E20F-FBC4-207B-9BA6FB026C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7E84800-9C0C-8ABF-1150-00D8B590E8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0A707-7C0E-41BC-B496-35E9A68B95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55360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4A9CB74-36E0-28A7-E6AB-D9D13C796C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048DF6E-F9E7-1340-C320-7D13F0E4BB5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A153A9-9269-7DBC-AAAB-AA566AFF2B6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CFFA22B-DCC5-4082-9CD0-C000B721E292}" type="datetimeFigureOut">
              <a:rPr lang="en-US" smtClean="0"/>
              <a:t>3/28/2025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B71D26-6531-F0E0-8FE3-5D9C1B6E3A8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17B651-7F5E-2D14-EEB1-DECB75CBE42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E40A707-7C0E-41BC-B496-35E9A68B95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08078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png"/><Relationship Id="rId4" Type="http://schemas.openxmlformats.org/officeDocument/2006/relationships/image" Target="../media/image3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A logo with blue text&#10;&#10;Description automatically generated">
            <a:extLst>
              <a:ext uri="{FF2B5EF4-FFF2-40B4-BE49-F238E27FC236}">
                <a16:creationId xmlns:a16="http://schemas.microsoft.com/office/drawing/2014/main" id="{919D73E2-DF47-36A9-7ABE-F7A0DABFA52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24067" y="1235694"/>
            <a:ext cx="4943866" cy="3313183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08217D68-532D-309C-48D0-D16C7FFCD74C}"/>
              </a:ext>
            </a:extLst>
          </p:cNvPr>
          <p:cNvSpPr txBox="1"/>
          <p:nvPr/>
        </p:nvSpPr>
        <p:spPr>
          <a:xfrm>
            <a:off x="4187593" y="5059019"/>
            <a:ext cx="381681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/>
              <a:t>Overview period 2021-2024</a:t>
            </a:r>
          </a:p>
        </p:txBody>
      </p:sp>
    </p:spTree>
    <p:extLst>
      <p:ext uri="{BB962C8B-B14F-4D97-AF65-F5344CB8AC3E}">
        <p14:creationId xmlns:p14="http://schemas.microsoft.com/office/powerpoint/2010/main" val="1324028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logo with blue text&#10;&#10;Description automatically generated">
            <a:extLst>
              <a:ext uri="{FF2B5EF4-FFF2-40B4-BE49-F238E27FC236}">
                <a16:creationId xmlns:a16="http://schemas.microsoft.com/office/drawing/2014/main" id="{E75DF335-461B-C18C-CD9D-EA364B36CF0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27365" y="5506766"/>
            <a:ext cx="1699994" cy="1139269"/>
          </a:xfrm>
          <a:prstGeom prst="rect">
            <a:avLst/>
          </a:prstGeom>
        </p:spPr>
      </p:pic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E530F39A-1280-F658-ACFD-C5ED3E77C5B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6679484"/>
              </p:ext>
            </p:extLst>
          </p:nvPr>
        </p:nvGraphicFramePr>
        <p:xfrm>
          <a:off x="262834" y="3580766"/>
          <a:ext cx="11425584" cy="1849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08528">
                  <a:extLst>
                    <a:ext uri="{9D8B030D-6E8A-4147-A177-3AD203B41FA5}">
                      <a16:colId xmlns:a16="http://schemas.microsoft.com/office/drawing/2014/main" val="4030286404"/>
                    </a:ext>
                  </a:extLst>
                </a:gridCol>
                <a:gridCol w="3808528">
                  <a:extLst>
                    <a:ext uri="{9D8B030D-6E8A-4147-A177-3AD203B41FA5}">
                      <a16:colId xmlns:a16="http://schemas.microsoft.com/office/drawing/2014/main" val="867872559"/>
                    </a:ext>
                  </a:extLst>
                </a:gridCol>
                <a:gridCol w="3808528">
                  <a:extLst>
                    <a:ext uri="{9D8B030D-6E8A-4147-A177-3AD203B41FA5}">
                      <a16:colId xmlns:a16="http://schemas.microsoft.com/office/drawing/2014/main" val="4141593409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US" dirty="0"/>
                        <a:t>Edition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Overall satisfaction rating (1-10)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Standard deviation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486669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2021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8.76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0.63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36548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2022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8.46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0.84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98588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2023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8.31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1.08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902473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2024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8.63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0.81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13524702"/>
                  </a:ext>
                </a:extLst>
              </a:tr>
            </a:tbl>
          </a:graphicData>
        </a:graphic>
      </p:graphicFrame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634BB7B9-72BE-48BB-1661-BB02770EB67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16097986"/>
              </p:ext>
            </p:extLst>
          </p:nvPr>
        </p:nvGraphicFramePr>
        <p:xfrm>
          <a:off x="262834" y="1325563"/>
          <a:ext cx="7617056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08528">
                  <a:extLst>
                    <a:ext uri="{9D8B030D-6E8A-4147-A177-3AD203B41FA5}">
                      <a16:colId xmlns:a16="http://schemas.microsoft.com/office/drawing/2014/main" val="4030286404"/>
                    </a:ext>
                  </a:extLst>
                </a:gridCol>
                <a:gridCol w="3808528">
                  <a:extLst>
                    <a:ext uri="{9D8B030D-6E8A-4147-A177-3AD203B41FA5}">
                      <a16:colId xmlns:a16="http://schemas.microsoft.com/office/drawing/2014/main" val="86787255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Edition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Participants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486669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2021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36548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2022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98588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2023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902473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2024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82707918"/>
                  </a:ext>
                </a:extLst>
              </a:tr>
            </a:tbl>
          </a:graphicData>
        </a:graphic>
      </p:graphicFrame>
      <p:sp>
        <p:nvSpPr>
          <p:cNvPr id="8" name="Title 1">
            <a:extLst>
              <a:ext uri="{FF2B5EF4-FFF2-40B4-BE49-F238E27FC236}">
                <a16:creationId xmlns:a16="http://schemas.microsoft.com/office/drawing/2014/main" id="{9E4FE8AE-895C-8F7E-3A61-6B02B9CB83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2834" y="0"/>
            <a:ext cx="10515600" cy="1325563"/>
          </a:xfrm>
        </p:spPr>
        <p:txBody>
          <a:bodyPr/>
          <a:lstStyle/>
          <a:p>
            <a:r>
              <a:rPr lang="en-US" dirty="0"/>
              <a:t>Survey overview</a:t>
            </a:r>
          </a:p>
        </p:txBody>
      </p:sp>
    </p:spTree>
    <p:extLst>
      <p:ext uri="{BB962C8B-B14F-4D97-AF65-F5344CB8AC3E}">
        <p14:creationId xmlns:p14="http://schemas.microsoft.com/office/powerpoint/2010/main" val="633882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7E33EF1F-7E05-8661-5C70-1C70C19BAA1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50708057"/>
              </p:ext>
            </p:extLst>
          </p:nvPr>
        </p:nvGraphicFramePr>
        <p:xfrm>
          <a:off x="383208" y="1501845"/>
          <a:ext cx="11425584" cy="1849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08528">
                  <a:extLst>
                    <a:ext uri="{9D8B030D-6E8A-4147-A177-3AD203B41FA5}">
                      <a16:colId xmlns:a16="http://schemas.microsoft.com/office/drawing/2014/main" val="4030286404"/>
                    </a:ext>
                  </a:extLst>
                </a:gridCol>
                <a:gridCol w="3808528">
                  <a:extLst>
                    <a:ext uri="{9D8B030D-6E8A-4147-A177-3AD203B41FA5}">
                      <a16:colId xmlns:a16="http://schemas.microsoft.com/office/drawing/2014/main" val="867872559"/>
                    </a:ext>
                  </a:extLst>
                </a:gridCol>
                <a:gridCol w="3808528">
                  <a:extLst>
                    <a:ext uri="{9D8B030D-6E8A-4147-A177-3AD203B41FA5}">
                      <a16:colId xmlns:a16="http://schemas.microsoft.com/office/drawing/2014/main" val="4141593409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US" dirty="0"/>
                        <a:t>Edition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Lectures rating (1-10)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Standard deviation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486669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2021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8.19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1.23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36548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2022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7.31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1.86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98588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2023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7.98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1.67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902473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2024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7.86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1.29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54668983"/>
                  </a:ext>
                </a:extLst>
              </a:tr>
            </a:tbl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A25CBDF3-61E2-257A-54FF-7E303A96200E}"/>
              </a:ext>
            </a:extLst>
          </p:cNvPr>
          <p:cNvSpPr txBox="1"/>
          <p:nvPr/>
        </p:nvSpPr>
        <p:spPr>
          <a:xfrm>
            <a:off x="457200" y="3601995"/>
            <a:ext cx="1135159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Notes: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In 2022, many PhD students (10+) requested fewer topics to have more time per topic. Students also indicated they wanted more hands-on lectures (‘</a:t>
            </a:r>
            <a:r>
              <a:rPr lang="en-US" dirty="0" err="1"/>
              <a:t>lectorials</a:t>
            </a:r>
            <a:r>
              <a:rPr lang="en-US" dirty="0"/>
              <a:t>’). The 2023 iteration had 4 instead of 5 lecturers and more </a:t>
            </a:r>
            <a:r>
              <a:rPr lang="en-US" dirty="0" err="1"/>
              <a:t>lectorials</a:t>
            </a:r>
            <a:r>
              <a:rPr lang="en-US" dirty="0"/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In 2024, we continued to having 4 instead of 5 lecturers and have hands-on sessions.</a:t>
            </a:r>
          </a:p>
        </p:txBody>
      </p:sp>
      <p:pic>
        <p:nvPicPr>
          <p:cNvPr id="5" name="Picture 4" descr="A logo with blue text&#10;&#10;Description automatically generated">
            <a:extLst>
              <a:ext uri="{FF2B5EF4-FFF2-40B4-BE49-F238E27FC236}">
                <a16:creationId xmlns:a16="http://schemas.microsoft.com/office/drawing/2014/main" id="{50D5BD1B-5F49-1287-6764-249A8DF06FD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27365" y="5506766"/>
            <a:ext cx="1699994" cy="1139269"/>
          </a:xfrm>
          <a:prstGeom prst="rect">
            <a:avLst/>
          </a:prstGeom>
        </p:spPr>
      </p:pic>
      <p:sp>
        <p:nvSpPr>
          <p:cNvPr id="8" name="Title 1">
            <a:extLst>
              <a:ext uri="{FF2B5EF4-FFF2-40B4-BE49-F238E27FC236}">
                <a16:creationId xmlns:a16="http://schemas.microsoft.com/office/drawing/2014/main" id="{01567DFE-B6AF-F318-43B7-7636A27D2618}"/>
              </a:ext>
            </a:extLst>
          </p:cNvPr>
          <p:cNvSpPr txBox="1">
            <a:spLocks/>
          </p:cNvSpPr>
          <p:nvPr/>
        </p:nvSpPr>
        <p:spPr>
          <a:xfrm>
            <a:off x="262834" y="0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Survey overview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55792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CF7364-1373-5A73-6F4E-F64A64FAE1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117703"/>
            <a:ext cx="10515600" cy="1325563"/>
          </a:xfrm>
        </p:spPr>
        <p:txBody>
          <a:bodyPr/>
          <a:lstStyle/>
          <a:p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What participants think should be improved: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EC24D6-51DB-1909-9DD2-01EA233F9C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300532"/>
            <a:ext cx="10515600" cy="1759226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</a:pPr>
            <a:r>
              <a:rPr lang="en-US" sz="2000" dirty="0"/>
              <a:t>Coffee is not strong enough</a:t>
            </a:r>
          </a:p>
          <a:p>
            <a:pPr>
              <a:lnSpc>
                <a:spcPct val="120000"/>
              </a:lnSpc>
            </a:pPr>
            <a:r>
              <a:rPr lang="en-US" sz="2000" dirty="0"/>
              <a:t>Relatively full time-schedule</a:t>
            </a:r>
          </a:p>
          <a:p>
            <a:pPr>
              <a:lnSpc>
                <a:spcPct val="120000"/>
              </a:lnSpc>
            </a:pPr>
            <a:r>
              <a:rPr lang="en-US" sz="2000" dirty="0"/>
              <a:t>Share lecture material prior to lecture</a:t>
            </a:r>
          </a:p>
          <a:p>
            <a:pPr>
              <a:lnSpc>
                <a:spcPct val="120000"/>
              </a:lnSpc>
            </a:pPr>
            <a:r>
              <a:rPr lang="en-US" sz="2000" dirty="0"/>
              <a:t>Too much (or complicated) mathematics</a:t>
            </a:r>
          </a:p>
          <a:p>
            <a:pPr>
              <a:lnSpc>
                <a:spcPct val="120000"/>
              </a:lnSpc>
            </a:pPr>
            <a:r>
              <a:rPr lang="en-US" sz="2000" dirty="0"/>
              <a:t>Provide hiking map or directions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0DB22478-893E-4E68-EC52-84D4957BBAF2}"/>
              </a:ext>
            </a:extLst>
          </p:cNvPr>
          <p:cNvSpPr txBox="1">
            <a:spLocks/>
          </p:cNvSpPr>
          <p:nvPr/>
        </p:nvSpPr>
        <p:spPr>
          <a:xfrm>
            <a:off x="912744" y="-1699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What participants like: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62C60D21-BD58-349F-1E6C-C6F272E0853B}"/>
              </a:ext>
            </a:extLst>
          </p:cNvPr>
          <p:cNvSpPr txBox="1">
            <a:spLocks/>
          </p:cNvSpPr>
          <p:nvPr/>
        </p:nvSpPr>
        <p:spPr>
          <a:xfrm>
            <a:off x="912744" y="1219298"/>
            <a:ext cx="10515600" cy="23922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2000" dirty="0"/>
              <a:t>Interaction with fellow PhD students.</a:t>
            </a:r>
          </a:p>
          <a:p>
            <a:pPr>
              <a:lnSpc>
                <a:spcPct val="100000"/>
              </a:lnSpc>
            </a:pPr>
            <a:r>
              <a:rPr lang="en-US" sz="2000" dirty="0"/>
              <a:t>Excellent food</a:t>
            </a:r>
          </a:p>
          <a:p>
            <a:pPr>
              <a:lnSpc>
                <a:spcPct val="100000"/>
              </a:lnSpc>
            </a:pPr>
            <a:r>
              <a:rPr lang="en-US" sz="2000" dirty="0"/>
              <a:t>Interaction with experts.</a:t>
            </a:r>
          </a:p>
          <a:p>
            <a:pPr>
              <a:lnSpc>
                <a:spcPct val="100000"/>
              </a:lnSpc>
            </a:pPr>
            <a:r>
              <a:rPr lang="en-US" sz="2000" dirty="0"/>
              <a:t>Hands-on sessions / good ratio between lectures and tutorials</a:t>
            </a:r>
          </a:p>
          <a:p>
            <a:pPr>
              <a:lnSpc>
                <a:spcPct val="100000"/>
              </a:lnSpc>
            </a:pPr>
            <a:r>
              <a:rPr lang="en-US" sz="2000" dirty="0"/>
              <a:t>Large break in the afternoon</a:t>
            </a:r>
          </a:p>
        </p:txBody>
      </p:sp>
      <p:pic>
        <p:nvPicPr>
          <p:cNvPr id="9" name="Graphic 8" descr="Chat bubble with solid fill">
            <a:extLst>
              <a:ext uri="{FF2B5EF4-FFF2-40B4-BE49-F238E27FC236}">
                <a16:creationId xmlns:a16="http://schemas.microsoft.com/office/drawing/2014/main" id="{CF1CC404-3C54-812F-7247-135DFCC5CDC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8421756" y="387626"/>
            <a:ext cx="2857500" cy="2857500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88115524-9C1F-D2D1-D71F-3C93CECD622D}"/>
              </a:ext>
            </a:extLst>
          </p:cNvPr>
          <p:cNvSpPr txBox="1"/>
          <p:nvPr/>
        </p:nvSpPr>
        <p:spPr>
          <a:xfrm>
            <a:off x="8589968" y="457620"/>
            <a:ext cx="25210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What participants say…</a:t>
            </a:r>
          </a:p>
        </p:txBody>
      </p:sp>
      <p:pic>
        <p:nvPicPr>
          <p:cNvPr id="13" name="Picture 12" descr="A logo with blue text&#10;&#10;Description automatically generated">
            <a:extLst>
              <a:ext uri="{FF2B5EF4-FFF2-40B4-BE49-F238E27FC236}">
                <a16:creationId xmlns:a16="http://schemas.microsoft.com/office/drawing/2014/main" id="{BFD7CD98-ADCB-B25F-1E88-52AD54DE743C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27365" y="5506766"/>
            <a:ext cx="1699994" cy="11392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77360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188</Words>
  <Application>Microsoft Office PowerPoint</Application>
  <PresentationFormat>Widescreen</PresentationFormat>
  <Paragraphs>60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Aptos</vt:lpstr>
      <vt:lpstr>Aptos Display</vt:lpstr>
      <vt:lpstr>Arial</vt:lpstr>
      <vt:lpstr>Office Theme</vt:lpstr>
      <vt:lpstr>PowerPoint Presentation</vt:lpstr>
      <vt:lpstr>Survey overview</vt:lpstr>
      <vt:lpstr>PowerPoint Presentation</vt:lpstr>
      <vt:lpstr>What participants think should be improved: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Ivo Filot</dc:creator>
  <cp:lastModifiedBy>Filot, Ivo</cp:lastModifiedBy>
  <cp:revision>59</cp:revision>
  <dcterms:created xsi:type="dcterms:W3CDTF">2024-04-16T13:16:34Z</dcterms:created>
  <dcterms:modified xsi:type="dcterms:W3CDTF">2025-03-28T08:39:57Z</dcterms:modified>
</cp:coreProperties>
</file>